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974" r:id="rId2"/>
  </p:sldIdLst>
  <p:sldSz cx="9144000" cy="6858000" type="screen4x3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D02A45FF-DF72-409C-9D16-CBE823242CE6}">
          <p14:sldIdLst>
            <p14:sldId id="97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14">
          <p15:clr>
            <a:srgbClr val="A4A3A4"/>
          </p15:clr>
        </p15:guide>
        <p15:guide id="2" orient="horz" pos="719">
          <p15:clr>
            <a:srgbClr val="A4A3A4"/>
          </p15:clr>
        </p15:guide>
        <p15:guide id="3" orient="horz" pos="3223">
          <p15:clr>
            <a:srgbClr val="A4A3A4"/>
          </p15:clr>
        </p15:guide>
        <p15:guide id="4" pos="3967">
          <p15:clr>
            <a:srgbClr val="A4A3A4"/>
          </p15:clr>
        </p15:guide>
        <p15:guide id="5" pos="1581">
          <p15:clr>
            <a:srgbClr val="A4A3A4"/>
          </p15:clr>
        </p15:guide>
        <p15:guide id="6" pos="32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3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llin Coker" initials="CC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73972"/>
    <a:srgbClr val="0033CC"/>
    <a:srgbClr val="00FFFF"/>
    <a:srgbClr val="0066FF"/>
    <a:srgbClr val="800000"/>
    <a:srgbClr val="254061"/>
    <a:srgbClr val="3F3F3F"/>
    <a:srgbClr val="DBE5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45" autoAdjust="0"/>
    <p:restoredTop sz="90158" autoAdjust="0"/>
  </p:normalViewPr>
  <p:slideViewPr>
    <p:cSldViewPr snapToGrid="0" snapToObjects="1">
      <p:cViewPr varScale="1">
        <p:scale>
          <a:sx n="113" d="100"/>
          <a:sy n="113" d="100"/>
        </p:scale>
        <p:origin x="1494" y="84"/>
      </p:cViewPr>
      <p:guideLst>
        <p:guide orient="horz" pos="814"/>
        <p:guide orient="horz" pos="719"/>
        <p:guide orient="horz" pos="3223"/>
        <p:guide pos="3967"/>
        <p:guide pos="1581"/>
        <p:guide pos="3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49" d="100"/>
          <a:sy n="49" d="100"/>
        </p:scale>
        <p:origin x="-2268" y="-96"/>
      </p:cViewPr>
      <p:guideLst>
        <p:guide orient="horz" pos="2932"/>
        <p:guide pos="2213"/>
      </p:guideLst>
    </p:cSldViewPr>
  </p:notesViewPr>
  <p:gridSpacing cx="37491" cy="3749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42468" cy="46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2" tIns="46139" rIns="92282" bIns="46139" numCol="1" anchor="t" anchorCtr="0" compatLnSpc="1">
            <a:prstTxWarp prst="textNoShape">
              <a:avLst/>
            </a:prstTxWarp>
          </a:bodyPr>
          <a:lstStyle>
            <a:lvl1pPr algn="l" defTabSz="922300" eaLnBrk="0" hangingPunct="0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0640" y="6"/>
            <a:ext cx="3042467" cy="46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2" tIns="46139" rIns="92282" bIns="46139" numCol="1" anchor="t" anchorCtr="0" compatLnSpc="1">
            <a:prstTxWarp prst="textNoShape">
              <a:avLst/>
            </a:prstTxWarp>
          </a:bodyPr>
          <a:lstStyle>
            <a:lvl1pPr algn="r" defTabSz="922300" eaLnBrk="0" hangingPunct="0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8844618"/>
            <a:ext cx="3042468" cy="46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2" tIns="46139" rIns="92282" bIns="46139" numCol="1" anchor="b" anchorCtr="0" compatLnSpc="1">
            <a:prstTxWarp prst="textNoShape">
              <a:avLst/>
            </a:prstTxWarp>
          </a:bodyPr>
          <a:lstStyle>
            <a:lvl1pPr algn="l" defTabSz="922300" eaLnBrk="0" hangingPunct="0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GB" dirty="0"/>
              <a:t>Footer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0640" y="8844618"/>
            <a:ext cx="3042467" cy="46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2" tIns="46139" rIns="92282" bIns="46139" numCol="1" anchor="b" anchorCtr="0" compatLnSpc="1">
            <a:prstTxWarp prst="textNoShape">
              <a:avLst/>
            </a:prstTxWarp>
          </a:bodyPr>
          <a:lstStyle>
            <a:lvl1pPr algn="r" defTabSz="922300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B795F7A-8349-4933-85A5-D8EB1558F3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6719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6"/>
            <a:ext cx="3042468" cy="46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82" tIns="46139" rIns="92282" bIns="46139" numCol="1" anchor="ctr" anchorCtr="0" compatLnSpc="1">
            <a:prstTxWarp prst="textNoShape">
              <a:avLst/>
            </a:prstTxWarp>
          </a:bodyPr>
          <a:lstStyle>
            <a:lvl1pPr algn="l" defTabSz="922300" eaLnBrk="0" hangingPunct="0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0640" y="6"/>
            <a:ext cx="3042467" cy="46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82" tIns="46139" rIns="92282" bIns="46139" numCol="1" anchor="ctr" anchorCtr="0" compatLnSpc="1">
            <a:prstTxWarp prst="textNoShape">
              <a:avLst/>
            </a:prstTxWarp>
          </a:bodyPr>
          <a:lstStyle>
            <a:lvl1pPr algn="r" defTabSz="922300" eaLnBrk="0" hangingPunct="0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2688" y="695325"/>
            <a:ext cx="4659312" cy="3495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532" y="4421566"/>
            <a:ext cx="5150055" cy="4189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82" tIns="46139" rIns="92282" bIns="461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44618"/>
            <a:ext cx="3042468" cy="46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82" tIns="46139" rIns="92282" bIns="46139" numCol="1" anchor="b" anchorCtr="0" compatLnSpc="1">
            <a:prstTxWarp prst="textNoShape">
              <a:avLst/>
            </a:prstTxWarp>
          </a:bodyPr>
          <a:lstStyle>
            <a:lvl1pPr algn="l" defTabSz="922300" eaLnBrk="0" hangingPunct="0">
              <a:defRPr sz="1200" dirty="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GB" dirty="0"/>
              <a:t>Footer</a:t>
            </a:r>
          </a:p>
        </p:txBody>
      </p:sp>
      <p:sp>
        <p:nvSpPr>
          <p:cNvPr id="94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0640" y="8844618"/>
            <a:ext cx="3042467" cy="464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282" tIns="46139" rIns="92282" bIns="46139" numCol="1" anchor="b" anchorCtr="0" compatLnSpc="1">
            <a:prstTxWarp prst="textNoShape">
              <a:avLst/>
            </a:prstTxWarp>
          </a:bodyPr>
          <a:lstStyle>
            <a:lvl1pPr algn="r" defTabSz="922300" eaLnBrk="0" hangingPunct="0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E487180-A6A0-42F1-9C3D-94D1B549C6D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61722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Footer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E487180-A6A0-42F1-9C3D-94D1B549C6D5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010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elimDisclaimer" descr="&lt;tags&gt;&lt;tag n=&quot;Language&quot; v=&quot;ENG&quot; /&gt;&lt;tag n=&quot;DisclaimerId&quot; v=&quot;1&quot; /&gt;&lt;tag n=&quot;Top&quot; v=&quot;418.875&quot; /&gt;&lt;tag n=&quot;Left&quot; v=&quot;296.125&quot; /&gt;&lt;tag n=&quot;Height&quot; v=&quot;13.625&quot; /&gt;&lt;tag n=&quot;Width&quot; v=&quot;369.75&quot; /&gt;&lt;tag n=&quot;Lock&quot; v=&quot;True&quot; /&gt;&lt;/tags&gt;"/>
          <p:cNvSpPr txBox="1">
            <a:spLocks noChangeArrowheads="1"/>
          </p:cNvSpPr>
          <p:nvPr userDrawn="1"/>
        </p:nvSpPr>
        <p:spPr bwMode="gray">
          <a:xfrm>
            <a:off x="3500438" y="6694488"/>
            <a:ext cx="2230437" cy="14605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chemeClr val="bg1"/>
              </a:buClr>
              <a:defRPr/>
            </a:pPr>
            <a:r>
              <a:rPr lang="en-US" altLang="ja-JP" sz="1000" b="1" dirty="0" smtClean="0">
                <a:latin typeface="Credit Suisse Type Roman"/>
                <a:ea typeface="MS PGothic" pitchFamily="34" charset="-128"/>
              </a:rPr>
              <a:t>PROPRIETARY AND CONFIDENTIAL</a:t>
            </a:r>
          </a:p>
        </p:txBody>
      </p:sp>
      <p:sp>
        <p:nvSpPr>
          <p:cNvPr id="8222" name="Date"/>
          <p:cNvSpPr>
            <a:spLocks noGrp="1" noChangeArrowheads="1"/>
          </p:cNvSpPr>
          <p:nvPr>
            <p:ph type="subTitle" idx="1"/>
          </p:nvPr>
        </p:nvSpPr>
        <p:spPr>
          <a:xfrm>
            <a:off x="-1" y="4689318"/>
            <a:ext cx="4554245" cy="414337"/>
          </a:xfrm>
          <a:prstGeom prst="rect">
            <a:avLst/>
          </a:prstGeom>
          <a:noFill/>
        </p:spPr>
        <p:txBody>
          <a:bodyPr lIns="91440" anchor="ctr"/>
          <a:lstStyle>
            <a:lvl1pPr marL="0" indent="0">
              <a:buFont typeface="Wingdings" pitchFamily="2" charset="2"/>
              <a:buNone/>
              <a:defRPr sz="1800" i="1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8223" name="PresentationTitle"/>
          <p:cNvSpPr>
            <a:spLocks noGrp="1" noChangeArrowheads="1"/>
          </p:cNvSpPr>
          <p:nvPr>
            <p:ph type="ctrTitle" sz="quarter"/>
          </p:nvPr>
        </p:nvSpPr>
        <p:spPr>
          <a:xfrm>
            <a:off x="-1" y="4357522"/>
            <a:ext cx="4554245" cy="411480"/>
          </a:xfrm>
          <a:prstGeom prst="rect">
            <a:avLst/>
          </a:prstGeom>
          <a:noFill/>
        </p:spPr>
        <p:txBody>
          <a:bodyPr lIns="91440" anchor="ctr"/>
          <a:lstStyle>
            <a:lvl1pPr>
              <a:defRPr sz="240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531814" y="1301506"/>
            <a:ext cx="8061324" cy="4823072"/>
          </a:xfrm>
        </p:spPr>
        <p:txBody>
          <a:bodyPr/>
          <a:lstStyle>
            <a:lvl1pPr marL="230188" indent="-230188">
              <a:buClr>
                <a:schemeClr val="accent1"/>
              </a:buClr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  <a:lvl2pPr marL="400050" indent="-217488">
              <a:buClr>
                <a:schemeClr val="accent1"/>
              </a:buClr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2pPr>
            <a:lvl3pPr marL="568325" indent="-206375">
              <a:buClr>
                <a:schemeClr val="accent1"/>
              </a:buClr>
              <a:defRPr sz="1300"/>
            </a:lvl3pPr>
            <a:lvl4pPr marL="746125" indent="-204788">
              <a:buClr>
                <a:schemeClr val="accent1"/>
              </a:buClr>
              <a:defRPr sz="1200"/>
            </a:lvl4pPr>
            <a:lvl5pPr marL="1082675" indent="-249238">
              <a:buClr>
                <a:schemeClr val="accent1"/>
              </a:buCl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33402" y="262655"/>
            <a:ext cx="7312025" cy="457200"/>
          </a:xfrm>
        </p:spPr>
        <p:txBody>
          <a:bodyPr/>
          <a:lstStyle>
            <a:lvl1pPr>
              <a:defRPr sz="24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766763"/>
            <a:ext cx="9144000" cy="46037"/>
          </a:xfrm>
          <a:prstGeom prst="rect">
            <a:avLst/>
          </a:prstGeom>
          <a:gradFill flip="none" rotWithShape="1">
            <a:gsLst>
              <a:gs pos="24000">
                <a:schemeClr val="accent5">
                  <a:lumMod val="2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PrelimDisclaimer" descr="&lt;tags&gt;&lt;tag n=&quot;Language&quot; v=&quot;ENG&quot; /&gt;&lt;tag n=&quot;DisclaimerId&quot; v=&quot;1&quot; /&gt;&lt;tag n=&quot;Top&quot; v=&quot;418.875&quot; /&gt;&lt;tag n=&quot;Left&quot; v=&quot;296.125&quot; /&gt;&lt;tag n=&quot;Height&quot; v=&quot;13.625&quot; /&gt;&lt;tag n=&quot;Width&quot; v=&quot;369.75&quot; /&gt;&lt;tag n=&quot;Lock&quot; v=&quot;True&quot; /&gt;&lt;/tags&gt;"/>
          <p:cNvSpPr txBox="1">
            <a:spLocks noChangeArrowheads="1"/>
          </p:cNvSpPr>
          <p:nvPr userDrawn="1"/>
        </p:nvSpPr>
        <p:spPr bwMode="gray">
          <a:xfrm>
            <a:off x="42059" y="6710363"/>
            <a:ext cx="1320874" cy="131574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chemeClr val="bg1"/>
              </a:buClr>
              <a:defRPr/>
            </a:pPr>
            <a:r>
              <a:rPr lang="en-US" altLang="ja-JP" sz="9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MS PGothic" pitchFamily="34" charset="-128"/>
              </a:rPr>
              <a:t>www.vikingcold.com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" t="9583" r="5179" b="9897"/>
          <a:stretch/>
        </p:blipFill>
        <p:spPr>
          <a:xfrm>
            <a:off x="7370064" y="137160"/>
            <a:ext cx="1607987" cy="33832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AutoShape 10"/>
          <p:cNvCxnSpPr>
            <a:cxnSpLocks noChangeShapeType="1"/>
          </p:cNvCxnSpPr>
          <p:nvPr userDrawn="1"/>
        </p:nvCxnSpPr>
        <p:spPr bwMode="auto">
          <a:xfrm flipV="1">
            <a:off x="2220913" y="1152525"/>
            <a:ext cx="1587" cy="5424488"/>
          </a:xfrm>
          <a:prstGeom prst="straightConnector1">
            <a:avLst/>
          </a:prstGeom>
          <a:noFill/>
          <a:ln w="15875">
            <a:solidFill>
              <a:schemeClr val="bg2"/>
            </a:solidFill>
            <a:round/>
            <a:headEnd/>
            <a:tailEnd/>
          </a:ln>
        </p:spPr>
      </p:cxnSp>
      <p:sp>
        <p:nvSpPr>
          <p:cNvPr id="10" name="Rectangle 159"/>
          <p:cNvSpPr>
            <a:spLocks noChangeArrowheads="1"/>
          </p:cNvSpPr>
          <p:nvPr userDrawn="1"/>
        </p:nvSpPr>
        <p:spPr bwMode="invGray">
          <a:xfrm>
            <a:off x="8467725" y="6581775"/>
            <a:ext cx="5953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fld id="{EC597D6D-4C37-4E54-8D50-902D9CDCE429}" type="slidenum">
              <a:rPr lang="en-GB" sz="1000">
                <a:solidFill>
                  <a:srgbClr val="000000"/>
                </a:solidFill>
              </a:rPr>
              <a:pPr algn="ctr" eaLnBrk="0" hangingPunct="0">
                <a:defRPr/>
              </a:pPr>
              <a:t>‹#›</a:t>
            </a:fld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2" name="PrelimDisclaimer" descr="&lt;tags&gt;&lt;tag n=&quot;Language&quot; v=&quot;ENG&quot; /&gt;&lt;tag n=&quot;DisclaimerId&quot; v=&quot;1&quot; /&gt;&lt;tag n=&quot;Top&quot; v=&quot;418.875&quot; /&gt;&lt;tag n=&quot;Left&quot; v=&quot;296.125&quot; /&gt;&lt;tag n=&quot;Height&quot; v=&quot;13.625&quot; /&gt;&lt;tag n=&quot;Width&quot; v=&quot;369.75&quot; /&gt;&lt;tag n=&quot;Lock&quot; v=&quot;True&quot; /&gt;&lt;/tags&gt;"/>
          <p:cNvSpPr txBox="1">
            <a:spLocks noChangeArrowheads="1"/>
          </p:cNvSpPr>
          <p:nvPr userDrawn="1"/>
        </p:nvSpPr>
        <p:spPr bwMode="gray">
          <a:xfrm>
            <a:off x="3763963" y="6710363"/>
            <a:ext cx="2008187" cy="13176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chemeClr val="bg1"/>
              </a:buClr>
              <a:defRPr/>
            </a:pPr>
            <a:r>
              <a:rPr lang="en-US" altLang="ja-JP" sz="900" b="1" dirty="0" smtClean="0">
                <a:latin typeface="Credit Suisse Type Roman"/>
                <a:ea typeface="MS PGothic" pitchFamily="34" charset="-128"/>
              </a:rPr>
              <a:t>PROPRIETARY AND CONFIDENTIAL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3920" y="1301506"/>
            <a:ext cx="6089219" cy="4823072"/>
          </a:xfrm>
        </p:spPr>
        <p:txBody>
          <a:bodyPr/>
          <a:lstStyle>
            <a:lvl1pPr marL="230188" indent="-230188">
              <a:buClr>
                <a:schemeClr val="accent1"/>
              </a:buClr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  <a:lvl2pPr marL="400050" indent="-217488">
              <a:buClr>
                <a:schemeClr val="accent1"/>
              </a:buClr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2pPr>
            <a:lvl3pPr marL="568325" indent="-206375">
              <a:buClr>
                <a:schemeClr val="accent1"/>
              </a:buClr>
              <a:defRPr sz="1300"/>
            </a:lvl3pPr>
            <a:lvl4pPr marL="746125" indent="-204788">
              <a:buClr>
                <a:schemeClr val="accent1"/>
              </a:buClr>
              <a:defRPr sz="1200"/>
            </a:lvl4pPr>
            <a:lvl5pPr marL="1082675" indent="-249238">
              <a:buClr>
                <a:schemeClr val="accent1"/>
              </a:buClr>
              <a:defRPr sz="11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0"/>
          </p:nvPr>
        </p:nvSpPr>
        <p:spPr>
          <a:xfrm>
            <a:off x="536575" y="3651497"/>
            <a:ext cx="1594065" cy="2434977"/>
          </a:xfrm>
        </p:spPr>
        <p:txBody>
          <a:bodyPr/>
          <a:lstStyle>
            <a:lvl1pPr marL="168275" indent="-168275">
              <a:buClr>
                <a:srgbClr val="751111"/>
              </a:buClr>
              <a:defRPr lang="en-US" sz="1400" b="1" kern="1200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defRPr>
            </a:lvl1pPr>
            <a:lvl2pPr marL="346075" indent="-163513">
              <a:buClr>
                <a:srgbClr val="800000"/>
              </a:buClr>
              <a:defRPr lang="en-US" sz="1400" b="1" kern="1200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defRPr>
            </a:lvl2pPr>
            <a:lvl3pPr marL="514350" indent="-152400">
              <a:buClr>
                <a:srgbClr val="800000"/>
              </a:buClr>
              <a:defRPr sz="1300" b="1">
                <a:solidFill>
                  <a:srgbClr val="800000"/>
                </a:solidFill>
              </a:defRPr>
            </a:lvl3pPr>
            <a:lvl4pPr marL="684213" indent="-142875">
              <a:buClr>
                <a:srgbClr val="800000"/>
              </a:buClr>
              <a:defRPr sz="1200" b="1">
                <a:solidFill>
                  <a:srgbClr val="800000"/>
                </a:solidFill>
              </a:defRPr>
            </a:lvl4pPr>
            <a:lvl5pPr marL="968375" indent="-134938">
              <a:buClr>
                <a:schemeClr val="accent1"/>
              </a:buClr>
              <a:defRPr sz="1100" b="1">
                <a:solidFill>
                  <a:srgbClr val="8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529171" y="1298916"/>
            <a:ext cx="1594065" cy="2228295"/>
          </a:xfrm>
        </p:spPr>
        <p:txBody>
          <a:bodyPr/>
          <a:lstStyle>
            <a:lvl1pPr marL="0" indent="0">
              <a:buClr>
                <a:srgbClr val="751111"/>
              </a:buClr>
              <a:buFontTx/>
              <a:buNone/>
              <a:defRPr lang="en-US" sz="1400" b="1" kern="1200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defRPr>
            </a:lvl1pPr>
            <a:lvl2pPr marL="346075" indent="-163513">
              <a:buClr>
                <a:srgbClr val="800000"/>
              </a:buClr>
              <a:defRPr lang="en-US" sz="1400" b="1" kern="1200" dirty="0" smtClean="0">
                <a:solidFill>
                  <a:srgbClr val="800000"/>
                </a:solidFill>
                <a:latin typeface="Arial" charset="0"/>
                <a:ea typeface="+mn-ea"/>
                <a:cs typeface="+mn-cs"/>
              </a:defRPr>
            </a:lvl2pPr>
            <a:lvl3pPr marL="514350" indent="-152400">
              <a:buClr>
                <a:srgbClr val="800000"/>
              </a:buClr>
              <a:defRPr sz="1300" b="1">
                <a:solidFill>
                  <a:srgbClr val="800000"/>
                </a:solidFill>
              </a:defRPr>
            </a:lvl3pPr>
            <a:lvl4pPr marL="684213" indent="-142875">
              <a:buClr>
                <a:srgbClr val="800000"/>
              </a:buClr>
              <a:defRPr sz="1200" b="1">
                <a:solidFill>
                  <a:srgbClr val="800000"/>
                </a:solidFill>
              </a:defRPr>
            </a:lvl4pPr>
            <a:lvl5pPr marL="968375" indent="-134938">
              <a:buClr>
                <a:schemeClr val="accent1"/>
              </a:buClr>
              <a:defRPr sz="1100" b="1">
                <a:solidFill>
                  <a:srgbClr val="8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33402" y="262655"/>
            <a:ext cx="7312025" cy="457200"/>
          </a:xfrm>
        </p:spPr>
        <p:txBody>
          <a:bodyPr/>
          <a:lstStyle>
            <a:lvl1pPr>
              <a:defRPr sz="2400"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766763"/>
            <a:ext cx="9144000" cy="46037"/>
          </a:xfrm>
          <a:prstGeom prst="rect">
            <a:avLst/>
          </a:prstGeom>
          <a:gradFill flip="none" rotWithShape="1">
            <a:gsLst>
              <a:gs pos="24000">
                <a:schemeClr val="accent5">
                  <a:lumMod val="2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PrelimDisclaimer" descr="&lt;tags&gt;&lt;tag n=&quot;Language&quot; v=&quot;ENG&quot; /&gt;&lt;tag n=&quot;DisclaimerId&quot; v=&quot;1&quot; /&gt;&lt;tag n=&quot;Top&quot; v=&quot;418.875&quot; /&gt;&lt;tag n=&quot;Left&quot; v=&quot;296.125&quot; /&gt;&lt;tag n=&quot;Height&quot; v=&quot;13.625&quot; /&gt;&lt;tag n=&quot;Width&quot; v=&quot;369.75&quot; /&gt;&lt;tag n=&quot;Lock&quot; v=&quot;True&quot; /&gt;&lt;/tags&gt;"/>
          <p:cNvSpPr txBox="1">
            <a:spLocks noChangeArrowheads="1"/>
          </p:cNvSpPr>
          <p:nvPr userDrawn="1"/>
        </p:nvSpPr>
        <p:spPr bwMode="gray">
          <a:xfrm>
            <a:off x="42059" y="6710363"/>
            <a:ext cx="955390" cy="131574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chemeClr val="bg1"/>
              </a:buClr>
              <a:defRPr/>
            </a:pPr>
            <a:r>
              <a:rPr lang="en-US" altLang="ja-JP" sz="9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MS PGothic" pitchFamily="34" charset="-128"/>
              </a:rPr>
              <a:t>vikingcold.com</a:t>
            </a: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" t="9583" r="5179" b="9897"/>
          <a:stretch/>
        </p:blipFill>
        <p:spPr>
          <a:xfrm>
            <a:off x="7370064" y="137160"/>
            <a:ext cx="160798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03902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9"/>
          <p:cNvSpPr>
            <a:spLocks noChangeArrowheads="1"/>
          </p:cNvSpPr>
          <p:nvPr userDrawn="1"/>
        </p:nvSpPr>
        <p:spPr bwMode="invGray">
          <a:xfrm>
            <a:off x="8467725" y="6581775"/>
            <a:ext cx="5953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>
              <a:defRPr/>
            </a:pPr>
            <a:fld id="{63A086CD-FB7B-4E9B-97E4-11534A9D9744}" type="slidenum">
              <a:rPr lang="en-GB" sz="1000">
                <a:solidFill>
                  <a:srgbClr val="000000"/>
                </a:solidFill>
              </a:rPr>
              <a:pPr algn="ctr" eaLnBrk="0" hangingPunct="0">
                <a:defRPr/>
              </a:pPr>
              <a:t>‹#›</a:t>
            </a:fld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4" name="PrelimDisclaimer" descr="&lt;tags&gt;&lt;tag n=&quot;Language&quot; v=&quot;ENG&quot; /&gt;&lt;tag n=&quot;DisclaimerId&quot; v=&quot;1&quot; /&gt;&lt;tag n=&quot;Top&quot; v=&quot;418.875&quot; /&gt;&lt;tag n=&quot;Left&quot; v=&quot;296.125&quot; /&gt;&lt;tag n=&quot;Height&quot; v=&quot;13.625&quot; /&gt;&lt;tag n=&quot;Width&quot; v=&quot;369.75&quot; /&gt;&lt;tag n=&quot;Lock&quot; v=&quot;True&quot; /&gt;&lt;/tags&gt;"/>
          <p:cNvSpPr txBox="1">
            <a:spLocks noChangeArrowheads="1"/>
          </p:cNvSpPr>
          <p:nvPr userDrawn="1"/>
        </p:nvSpPr>
        <p:spPr bwMode="gray">
          <a:xfrm>
            <a:off x="3763963" y="6710363"/>
            <a:ext cx="2008187" cy="13176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chemeClr val="bg1"/>
              </a:buClr>
              <a:defRPr/>
            </a:pPr>
            <a:r>
              <a:rPr lang="en-US" altLang="ja-JP" sz="900" b="1" dirty="0" smtClean="0">
                <a:latin typeface="Credit Suisse Type Roman"/>
                <a:ea typeface="MS PGothic" pitchFamily="34" charset="-128"/>
              </a:rPr>
              <a:t>PROPRIETARY AND CONFIDENTIAL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766763"/>
            <a:ext cx="9144000" cy="46037"/>
          </a:xfrm>
          <a:prstGeom prst="rect">
            <a:avLst/>
          </a:prstGeom>
          <a:gradFill flip="none" rotWithShape="1">
            <a:gsLst>
              <a:gs pos="24000">
                <a:schemeClr val="accent5">
                  <a:lumMod val="25000"/>
                </a:schemeClr>
              </a:gs>
              <a:gs pos="39999">
                <a:srgbClr val="85C2FF"/>
              </a:gs>
              <a:gs pos="70000">
                <a:srgbClr val="C4D6EB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PrelimDisclaimer" descr="&lt;tags&gt;&lt;tag n=&quot;Language&quot; v=&quot;ENG&quot; /&gt;&lt;tag n=&quot;DisclaimerId&quot; v=&quot;1&quot; /&gt;&lt;tag n=&quot;Top&quot; v=&quot;418.875&quot; /&gt;&lt;tag n=&quot;Left&quot; v=&quot;296.125&quot; /&gt;&lt;tag n=&quot;Height&quot; v=&quot;13.625&quot; /&gt;&lt;tag n=&quot;Width&quot; v=&quot;369.75&quot; /&gt;&lt;tag n=&quot;Lock&quot; v=&quot;True&quot; /&gt;&lt;/tags&gt;"/>
          <p:cNvSpPr txBox="1">
            <a:spLocks noChangeArrowheads="1"/>
          </p:cNvSpPr>
          <p:nvPr userDrawn="1"/>
        </p:nvSpPr>
        <p:spPr bwMode="gray">
          <a:xfrm>
            <a:off x="42059" y="6710363"/>
            <a:ext cx="1320874" cy="131574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728663" eaLnBrk="0" hangingPunct="0"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72866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5000"/>
              </a:lnSpc>
              <a:buClr>
                <a:schemeClr val="bg1"/>
              </a:buClr>
              <a:defRPr/>
            </a:pPr>
            <a:r>
              <a:rPr lang="en-US" altLang="ja-JP" sz="900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  <a:ea typeface="MS PGothic" pitchFamily="34" charset="-128"/>
              </a:rPr>
              <a:t>www.vikingcold.com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4" t="9583" r="5179" b="9897"/>
          <a:stretch/>
        </p:blipFill>
        <p:spPr>
          <a:xfrm>
            <a:off x="7370064" y="137160"/>
            <a:ext cx="1607987" cy="33832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BodyText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328738"/>
            <a:ext cx="8059738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7" name="Rectangle 175"/>
          <p:cNvSpPr>
            <a:spLocks noChangeArrowheads="1"/>
          </p:cNvSpPr>
          <p:nvPr/>
        </p:nvSpPr>
        <p:spPr bwMode="auto">
          <a:xfrm>
            <a:off x="260350" y="6477000"/>
            <a:ext cx="2574925" cy="381000"/>
          </a:xfrm>
          <a:prstGeom prst="rect">
            <a:avLst/>
          </a:prstGeom>
          <a:solidFill>
            <a:schemeClr val="tx2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939800" eaLnBrk="0" hangingPunct="0">
              <a:lnSpc>
                <a:spcPct val="90000"/>
              </a:lnSpc>
              <a:defRPr/>
            </a:pPr>
            <a:endParaRPr lang="en-US" sz="3200" b="1" dirty="0"/>
          </a:p>
        </p:txBody>
      </p:sp>
      <p:sp>
        <p:nvSpPr>
          <p:cNvPr id="2052" name="Title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393700"/>
            <a:ext cx="7312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333" r:id="rId3"/>
    <p:sldLayoutId id="2147484106" r:id="rId4"/>
  </p:sldLayoutIdLst>
  <p:transition/>
  <p:timing>
    <p:tnLst>
      <p:par>
        <p:cTn id="1" dur="indefinite" restart="never" nodeType="tmRoot"/>
      </p:par>
    </p:tnLst>
  </p:timing>
  <p:txStyles>
    <p:titleStyle>
      <a:lvl1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2D587F"/>
          </a:solidFill>
          <a:latin typeface="+mj-lt"/>
          <a:ea typeface="+mj-ea"/>
          <a:cs typeface="+mj-cs"/>
        </a:defRPr>
      </a:lvl1pPr>
      <a:lvl2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2D587F"/>
          </a:solidFill>
          <a:latin typeface="Arial" pitchFamily="34" charset="0"/>
        </a:defRPr>
      </a:lvl2pPr>
      <a:lvl3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2D587F"/>
          </a:solidFill>
          <a:latin typeface="Arial" pitchFamily="34" charset="0"/>
        </a:defRPr>
      </a:lvl3pPr>
      <a:lvl4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2D587F"/>
          </a:solidFill>
          <a:latin typeface="Arial" pitchFamily="34" charset="0"/>
        </a:defRPr>
      </a:lvl4pPr>
      <a:lvl5pPr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2D587F"/>
          </a:solidFill>
          <a:latin typeface="Arial" pitchFamily="34" charset="0"/>
        </a:defRPr>
      </a:lvl5pPr>
      <a:lvl6pPr marL="457200"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2D587F"/>
          </a:solidFill>
          <a:latin typeface="Arial" pitchFamily="34" charset="0"/>
        </a:defRPr>
      </a:lvl6pPr>
      <a:lvl7pPr marL="914400"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2D587F"/>
          </a:solidFill>
          <a:latin typeface="Arial" pitchFamily="34" charset="0"/>
        </a:defRPr>
      </a:lvl7pPr>
      <a:lvl8pPr marL="1371600"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2D587F"/>
          </a:solidFill>
          <a:latin typeface="Arial" pitchFamily="34" charset="0"/>
        </a:defRPr>
      </a:lvl8pPr>
      <a:lvl9pPr marL="1828800" algn="l" defTabSz="939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000" b="1">
          <a:solidFill>
            <a:srgbClr val="2D587F"/>
          </a:solidFill>
          <a:latin typeface="Arial" pitchFamily="34" charset="0"/>
        </a:defRPr>
      </a:lvl9pPr>
    </p:titleStyle>
    <p:bodyStyle>
      <a:lvl1pPr marL="180975" indent="-180975" algn="l" defTabSz="939800" rtl="0" eaLnBrk="0" fontAlgn="base" hangingPunct="0">
        <a:spcBef>
          <a:spcPct val="6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360363" indent="-177800" algn="l" defTabSz="9398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pitchFamily="34" charset="0"/>
        <a:buChar char="–"/>
        <a:defRPr sz="1400">
          <a:solidFill>
            <a:schemeClr val="tx1"/>
          </a:solidFill>
          <a:latin typeface="+mn-lt"/>
        </a:defRPr>
      </a:lvl2pPr>
      <a:lvl3pPr marL="539750" indent="-177800" algn="l" defTabSz="9398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Char char="•"/>
        <a:defRPr sz="1200">
          <a:solidFill>
            <a:schemeClr val="tx1"/>
          </a:solidFill>
          <a:latin typeface="+mn-lt"/>
        </a:defRPr>
      </a:lvl3pPr>
      <a:lvl4pPr marL="719138" indent="-177800" algn="l" defTabSz="93980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4pPr>
      <a:lvl5pPr marL="968375" indent="-134938" algn="l" defTabSz="939800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Font typeface="Arial" pitchFamily="34" charset="0"/>
        <a:buChar char="-"/>
        <a:defRPr sz="1200">
          <a:solidFill>
            <a:schemeClr val="tx1"/>
          </a:solidFill>
          <a:latin typeface="+mn-lt"/>
        </a:defRPr>
      </a:lvl5pPr>
      <a:lvl6pPr marL="1425575" indent="-134938" algn="l" defTabSz="939800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Font typeface="Arial" pitchFamily="34" charset="0"/>
        <a:buChar char="-"/>
        <a:defRPr sz="1200">
          <a:solidFill>
            <a:schemeClr val="tx1"/>
          </a:solidFill>
          <a:latin typeface="+mn-lt"/>
        </a:defRPr>
      </a:lvl6pPr>
      <a:lvl7pPr marL="1882775" indent="-134938" algn="l" defTabSz="939800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Font typeface="Arial" pitchFamily="34" charset="0"/>
        <a:buChar char="-"/>
        <a:defRPr sz="1200">
          <a:solidFill>
            <a:schemeClr val="tx1"/>
          </a:solidFill>
          <a:latin typeface="+mn-lt"/>
        </a:defRPr>
      </a:lvl7pPr>
      <a:lvl8pPr marL="2339975" indent="-134938" algn="l" defTabSz="939800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Font typeface="Arial" pitchFamily="34" charset="0"/>
        <a:buChar char="-"/>
        <a:defRPr sz="1200">
          <a:solidFill>
            <a:schemeClr val="tx1"/>
          </a:solidFill>
          <a:latin typeface="+mn-lt"/>
        </a:defRPr>
      </a:lvl8pPr>
      <a:lvl9pPr marL="2797175" indent="-134938" algn="l" defTabSz="939800" rtl="0" eaLnBrk="0" fontAlgn="base" hangingPunct="0">
        <a:spcBef>
          <a:spcPct val="25000"/>
        </a:spcBef>
        <a:spcAft>
          <a:spcPct val="0"/>
        </a:spcAft>
        <a:buClr>
          <a:schemeClr val="bg2"/>
        </a:buClr>
        <a:buFont typeface="Arial" pitchFamily="34" charset="0"/>
        <a:buChar char="-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089288" y="3429466"/>
            <a:ext cx="2743200" cy="31808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91440" rIns="0" bIns="0"/>
          <a:lstStyle>
            <a:lvl1pPr marL="230188" indent="-230188" algn="l" defTabSz="939800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  <a:lvl2pPr marL="400050" indent="-217488" algn="l" defTabSz="9398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2pPr>
            <a:lvl3pPr marL="568325" indent="-206375" algn="l" defTabSz="9398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300">
                <a:solidFill>
                  <a:schemeClr val="tx1"/>
                </a:solidFill>
                <a:latin typeface="+mn-lt"/>
              </a:defRPr>
            </a:lvl3pPr>
            <a:lvl4pPr marL="746125" indent="-204788" algn="l" defTabSz="9398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1082675" indent="-2492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-"/>
              <a:defRPr sz="1100">
                <a:solidFill>
                  <a:schemeClr val="tx1"/>
                </a:solidFill>
                <a:latin typeface="+mn-lt"/>
              </a:defRPr>
            </a:lvl5pPr>
            <a:lvl6pPr marL="14255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18827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3399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27971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91440" indent="0" algn="ctr">
              <a:spcBef>
                <a:spcPts val="300"/>
              </a:spcBef>
              <a:buNone/>
              <a:defRPr/>
            </a:pPr>
            <a:r>
              <a:rPr b="1" dirty="0" smtClean="0"/>
              <a:t>Customer Remote Monitoring</a:t>
            </a:r>
            <a:br>
              <a:rPr b="1" dirty="0" smtClean="0"/>
            </a:br>
            <a:r>
              <a:rPr b="1" dirty="0" smtClean="0"/>
              <a:t>(CRM)</a:t>
            </a:r>
            <a:endParaRPr lang="en-US" sz="1000" dirty="0" smtClean="0"/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100" b="1" dirty="0" smtClean="0"/>
              <a:t>Temperature monitoring &amp; alarms</a:t>
            </a:r>
          </a:p>
          <a:p>
            <a:pPr marL="3476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/>
              <a:t>Ensures food is protected at safe temps</a:t>
            </a:r>
          </a:p>
          <a:p>
            <a:pPr marL="3476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/>
              <a:t>Product assurance records</a:t>
            </a:r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100" b="1" dirty="0" smtClean="0"/>
              <a:t>Equipment monitoring &amp; alarms</a:t>
            </a:r>
          </a:p>
          <a:p>
            <a:pPr marL="3476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/>
              <a:t>Ensures proper equipment function</a:t>
            </a:r>
          </a:p>
          <a:p>
            <a:pPr marL="3476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/>
              <a:t>Preventive maintenance </a:t>
            </a:r>
            <a:r>
              <a:rPr lang="en-US" sz="1050" dirty="0" smtClean="0"/>
              <a:t>data</a:t>
            </a:r>
            <a:endParaRPr lang="en-US" sz="1050" dirty="0" smtClean="0"/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100" b="1" dirty="0" smtClean="0"/>
              <a:t>Energy monitoring &amp; reporting</a:t>
            </a:r>
          </a:p>
          <a:p>
            <a:pPr marL="3476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/>
              <a:t>Optimizes energy savings by monitoring energy consumption in real time</a:t>
            </a:r>
          </a:p>
          <a:p>
            <a:pPr marL="3476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/>
              <a:t>Energy efficiency reports and recommendations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Viking Cold Technology – How it works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03928" y="3429466"/>
            <a:ext cx="2743200" cy="31808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91440" rIns="0" bIns="0"/>
          <a:lstStyle>
            <a:lvl1pPr marL="230188" indent="-230188" algn="l" defTabSz="939800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  <a:lvl2pPr marL="400050" indent="-217488" algn="l" defTabSz="9398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2pPr>
            <a:lvl3pPr marL="568325" indent="-206375" algn="l" defTabSz="9398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300">
                <a:solidFill>
                  <a:schemeClr val="tx1"/>
                </a:solidFill>
                <a:latin typeface="+mn-lt"/>
              </a:defRPr>
            </a:lvl3pPr>
            <a:lvl4pPr marL="746125" indent="-204788" algn="l" defTabSz="9398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1082675" indent="-2492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-"/>
              <a:defRPr sz="1100">
                <a:solidFill>
                  <a:schemeClr val="tx1"/>
                </a:solidFill>
                <a:latin typeface="+mn-lt"/>
              </a:defRPr>
            </a:lvl5pPr>
            <a:lvl6pPr marL="14255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18827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3399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27971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91440" indent="0" algn="ctr">
              <a:spcBef>
                <a:spcPts val="0"/>
              </a:spcBef>
              <a:buClr>
                <a:schemeClr val="tx2"/>
              </a:buClr>
              <a:buNone/>
              <a:defRPr/>
            </a:pPr>
            <a:r>
              <a:rPr lang="en-GB" b="1" dirty="0" smtClean="0"/>
              <a:t>Thermal </a:t>
            </a:r>
            <a:r>
              <a:rPr lang="en-GB" b="1" dirty="0"/>
              <a:t>Energy </a:t>
            </a:r>
            <a:r>
              <a:rPr lang="en-GB" b="1" dirty="0" smtClean="0"/>
              <a:t>Storage </a:t>
            </a:r>
            <a:br>
              <a:rPr lang="en-GB" b="1" dirty="0" smtClean="0"/>
            </a:br>
            <a:r>
              <a:rPr lang="en-GB" b="1" dirty="0" smtClean="0"/>
              <a:t>(TES)</a:t>
            </a:r>
            <a:endParaRPr lang="en-GB" sz="1000" dirty="0" smtClean="0"/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100" b="1" dirty="0" smtClean="0"/>
              <a:t>Phase </a:t>
            </a:r>
            <a:r>
              <a:rPr lang="en-GB" sz="1100" b="1" dirty="0" smtClean="0"/>
              <a:t>Change Material (PCM</a:t>
            </a:r>
            <a:r>
              <a:rPr lang="en-GB" sz="1100" b="1" dirty="0" smtClean="0"/>
              <a:t>)</a:t>
            </a:r>
            <a:endParaRPr lang="en-GB" sz="1100" b="1" dirty="0" smtClean="0"/>
          </a:p>
          <a:p>
            <a:pPr marL="442595" lvl="2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050" dirty="0" smtClean="0">
                <a:solidFill>
                  <a:srgbClr val="000000"/>
                </a:solidFill>
              </a:rPr>
              <a:t>Viking Cold proprietary </a:t>
            </a:r>
            <a:r>
              <a:rPr lang="en-GB" sz="1050" dirty="0" smtClean="0">
                <a:solidFill>
                  <a:srgbClr val="000000"/>
                </a:solidFill>
              </a:rPr>
              <a:t>f</a:t>
            </a:r>
            <a:r>
              <a:rPr lang="en-GB" sz="1050" dirty="0" smtClean="0">
                <a:solidFill>
                  <a:srgbClr val="000000"/>
                </a:solidFill>
              </a:rPr>
              <a:t>ormulations </a:t>
            </a:r>
          </a:p>
          <a:p>
            <a:pPr marL="442595" lvl="2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050" dirty="0" smtClean="0">
                <a:solidFill>
                  <a:srgbClr val="000000"/>
                </a:solidFill>
              </a:rPr>
              <a:t>Solutions of water and inorganic salts</a:t>
            </a:r>
          </a:p>
          <a:p>
            <a:pPr marL="442595" lvl="2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050" dirty="0" smtClean="0">
                <a:solidFill>
                  <a:srgbClr val="000000"/>
                </a:solidFill>
              </a:rPr>
              <a:t>Environmentally safe and non-toxic</a:t>
            </a:r>
          </a:p>
          <a:p>
            <a:pPr marL="442595" lvl="2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050" dirty="0" smtClean="0">
                <a:solidFill>
                  <a:srgbClr val="000000"/>
                </a:solidFill>
              </a:rPr>
              <a:t>Engineered for specific temperatures</a:t>
            </a:r>
          </a:p>
          <a:p>
            <a:pPr marL="442595" lvl="2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050" dirty="0" smtClean="0">
                <a:solidFill>
                  <a:srgbClr val="000000"/>
                </a:solidFill>
              </a:rPr>
              <a:t>Available -26</a:t>
            </a:r>
            <a:r>
              <a:rPr lang="en-GB" sz="10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°</a:t>
            </a:r>
            <a:r>
              <a:rPr lang="en-GB" sz="1050" dirty="0" smtClean="0">
                <a:solidFill>
                  <a:srgbClr val="000000"/>
                </a:solidFill>
              </a:rPr>
              <a:t>C </a:t>
            </a:r>
            <a:r>
              <a:rPr lang="en-GB" sz="1050" dirty="0" smtClean="0">
                <a:solidFill>
                  <a:srgbClr val="000000"/>
                </a:solidFill>
              </a:rPr>
              <a:t>to </a:t>
            </a:r>
            <a:r>
              <a:rPr lang="en-GB" sz="1050" dirty="0" smtClean="0">
                <a:solidFill>
                  <a:srgbClr val="000000"/>
                </a:solidFill>
              </a:rPr>
              <a:t>+2</a:t>
            </a:r>
            <a:r>
              <a:rPr lang="en-GB" sz="1050" dirty="0" smtClean="0">
                <a:solidFill>
                  <a:srgbClr val="000000"/>
                </a:solidFill>
                <a:latin typeface="Calibri" panose="020F0502020204030204" pitchFamily="34" charset="0"/>
              </a:rPr>
              <a:t>°</a:t>
            </a:r>
            <a:r>
              <a:rPr lang="en-GB" sz="1050" dirty="0" smtClean="0">
                <a:solidFill>
                  <a:srgbClr val="000000"/>
                </a:solidFill>
              </a:rPr>
              <a:t>C</a:t>
            </a:r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endParaRPr lang="en-GB" sz="800" b="1" dirty="0" smtClean="0"/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100" b="1" dirty="0" smtClean="0"/>
              <a:t>TES Modules</a:t>
            </a:r>
          </a:p>
          <a:p>
            <a:pPr marL="3984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050" dirty="0" smtClean="0">
                <a:solidFill>
                  <a:srgbClr val="000000"/>
                </a:solidFill>
              </a:rPr>
              <a:t>Individually sealed bottles of PCM</a:t>
            </a:r>
          </a:p>
          <a:p>
            <a:pPr marL="3984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050" dirty="0" smtClean="0">
                <a:solidFill>
                  <a:srgbClr val="000000"/>
                </a:solidFill>
              </a:rPr>
              <a:t>High surface area ratio</a:t>
            </a:r>
          </a:p>
          <a:p>
            <a:pPr marL="3984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050" dirty="0" smtClean="0">
                <a:solidFill>
                  <a:srgbClr val="000000"/>
                </a:solidFill>
              </a:rPr>
              <a:t>Efficient heat transfer</a:t>
            </a:r>
          </a:p>
          <a:p>
            <a:pPr marL="398463" lvl="2" indent="-1825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GB" sz="1050" dirty="0" smtClean="0">
                <a:solidFill>
                  <a:srgbClr val="000000"/>
                </a:solidFill>
              </a:rPr>
              <a:t>Variety of installation options</a:t>
            </a:r>
            <a:endParaRPr lang="en-GB" sz="1050" dirty="0" smtClean="0">
              <a:solidFill>
                <a:srgbClr val="00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253618" y="3429466"/>
            <a:ext cx="2743200" cy="318088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91440" rIns="0" bIns="0"/>
          <a:lstStyle>
            <a:lvl1pPr marL="230188" indent="-230188" algn="l" defTabSz="939800" rtl="0" eaLnBrk="0" fontAlgn="base" hangingPunct="0">
              <a:spcBef>
                <a:spcPct val="6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1pPr>
            <a:lvl2pPr marL="400050" indent="-217488" algn="l" defTabSz="9398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–"/>
              <a:defRPr lang="en-US" sz="1400" kern="1200" dirty="0" smtClean="0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2pPr>
            <a:lvl3pPr marL="568325" indent="-206375" algn="l" defTabSz="9398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1300">
                <a:solidFill>
                  <a:schemeClr val="tx1"/>
                </a:solidFill>
                <a:latin typeface="+mn-lt"/>
              </a:defRPr>
            </a:lvl3pPr>
            <a:lvl4pPr marL="746125" indent="-204788" algn="l" defTabSz="9398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4pPr>
            <a:lvl5pPr marL="1082675" indent="-2492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-"/>
              <a:defRPr sz="1100">
                <a:solidFill>
                  <a:schemeClr val="tx1"/>
                </a:solidFill>
                <a:latin typeface="+mn-lt"/>
              </a:defRPr>
            </a:lvl5pPr>
            <a:lvl6pPr marL="14255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6pPr>
            <a:lvl7pPr marL="18827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7pPr>
            <a:lvl8pPr marL="23399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8pPr>
            <a:lvl9pPr marL="2797175" indent="-134938" algn="l" defTabSz="939800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bg2"/>
              </a:buClr>
              <a:buFont typeface="Arial" pitchFamily="34" charset="0"/>
              <a:buChar char="-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91440" indent="0" algn="ctr">
              <a:spcBef>
                <a:spcPts val="300"/>
              </a:spcBef>
              <a:buNone/>
              <a:defRPr/>
            </a:pPr>
            <a:r>
              <a:rPr b="1" dirty="0" smtClean="0">
                <a:solidFill>
                  <a:schemeClr val="tx1"/>
                </a:solidFill>
              </a:rPr>
              <a:t>Energy Management System (EMS)</a:t>
            </a:r>
            <a:endParaRPr lang="en-US" sz="1000" dirty="0" smtClean="0">
              <a:solidFill>
                <a:schemeClr val="tx1"/>
              </a:solidFill>
            </a:endParaRPr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Central microprocessor controller</a:t>
            </a:r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Multiple temperature sensors</a:t>
            </a:r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Equipment energy meters</a:t>
            </a:r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endParaRPr lang="en-US" sz="800" dirty="0" smtClean="0">
              <a:solidFill>
                <a:schemeClr val="tx1"/>
              </a:solidFill>
            </a:endParaRPr>
          </a:p>
          <a:p>
            <a:pPr marL="274320" lvl="1" indent="-182880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Viking Cold proprietary algorithms</a:t>
            </a:r>
          </a:p>
          <a:p>
            <a:pPr marL="347663" lvl="2" indent="-1190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/>
              <a:t>Keeps food safe at stable temperature</a:t>
            </a:r>
          </a:p>
          <a:p>
            <a:pPr marL="347663" lvl="2" indent="-1190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/>
              <a:t>Optimizes thermal energy storage</a:t>
            </a:r>
          </a:p>
          <a:p>
            <a:pPr marL="347663" lvl="2" indent="-1190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/>
              <a:t>Optimizes energy consumption</a:t>
            </a:r>
          </a:p>
          <a:p>
            <a:pPr marL="347663" lvl="2" indent="-1190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>
                <a:latin typeface="Arial"/>
                <a:cs typeface="Arial"/>
              </a:rPr>
              <a:t>Minimizes equipment runtime</a:t>
            </a:r>
          </a:p>
          <a:p>
            <a:pPr marL="347663" lvl="2" indent="-119063">
              <a:spcBef>
                <a:spcPts val="3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1050" dirty="0" smtClean="0">
                <a:latin typeface="Arial"/>
                <a:cs typeface="Arial"/>
              </a:rPr>
              <a:t>Programmable to change schedules</a:t>
            </a:r>
            <a:r>
              <a:rPr lang="en-US" sz="1050" dirty="0">
                <a:latin typeface="Arial"/>
                <a:cs typeface="Arial"/>
              </a:rPr>
              <a:t> </a:t>
            </a:r>
            <a:r>
              <a:rPr lang="en-US" sz="1050" dirty="0" smtClean="0">
                <a:latin typeface="Arial"/>
                <a:cs typeface="Arial"/>
              </a:rPr>
              <a:t>for load shift or demand response</a:t>
            </a:r>
          </a:p>
        </p:txBody>
      </p:sp>
      <p:grpSp>
        <p:nvGrpSpPr>
          <p:cNvPr id="56" name="Group 55"/>
          <p:cNvGrpSpPr/>
          <p:nvPr/>
        </p:nvGrpSpPr>
        <p:grpSpPr>
          <a:xfrm>
            <a:off x="4733395" y="946014"/>
            <a:ext cx="4084680" cy="2202699"/>
            <a:chOff x="314213" y="871210"/>
            <a:chExt cx="4274767" cy="220269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213" y="871210"/>
              <a:ext cx="4274767" cy="220269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Bent Arrow 11"/>
            <p:cNvSpPr/>
            <p:nvPr/>
          </p:nvSpPr>
          <p:spPr bwMode="auto">
            <a:xfrm>
              <a:off x="964467" y="1392544"/>
              <a:ext cx="521854" cy="521854"/>
            </a:xfrm>
            <a:prstGeom prst="bentArrow">
              <a:avLst>
                <a:gd name="adj1" fmla="val 13095"/>
                <a:gd name="adj2" fmla="val 14418"/>
                <a:gd name="adj3" fmla="val 25000"/>
                <a:gd name="adj4" fmla="val 43750"/>
              </a:avLst>
            </a:prstGeom>
            <a:gradFill flip="none" rotWithShape="1">
              <a:gsLst>
                <a:gs pos="23000">
                  <a:srgbClr val="FFC000"/>
                </a:gs>
                <a:gs pos="66000">
                  <a:srgbClr val="FF0000"/>
                </a:gs>
              </a:gsLst>
              <a:lin ang="810000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Bent Arrow 12"/>
            <p:cNvSpPr/>
            <p:nvPr/>
          </p:nvSpPr>
          <p:spPr bwMode="auto">
            <a:xfrm rot="5400000">
              <a:off x="3325875" y="1420262"/>
              <a:ext cx="521854" cy="521854"/>
            </a:xfrm>
            <a:prstGeom prst="bentArrow">
              <a:avLst>
                <a:gd name="adj1" fmla="val 13095"/>
                <a:gd name="adj2" fmla="val 14418"/>
                <a:gd name="adj3" fmla="val 25000"/>
                <a:gd name="adj4" fmla="val 43750"/>
              </a:avLst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" name="Striped Right Arrow 15"/>
            <p:cNvSpPr/>
            <p:nvPr/>
          </p:nvSpPr>
          <p:spPr bwMode="auto">
            <a:xfrm>
              <a:off x="584072" y="1103747"/>
              <a:ext cx="969157" cy="165399"/>
            </a:xfrm>
            <a:prstGeom prst="stripedRightArrow">
              <a:avLst>
                <a:gd name="adj1" fmla="val 39178"/>
                <a:gd name="adj2" fmla="val 104111"/>
              </a:avLst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" name="Striped Right Arrow 16"/>
            <p:cNvSpPr/>
            <p:nvPr/>
          </p:nvSpPr>
          <p:spPr bwMode="auto">
            <a:xfrm>
              <a:off x="964467" y="1247334"/>
              <a:ext cx="1118258" cy="165399"/>
            </a:xfrm>
            <a:prstGeom prst="stripedRightArrow">
              <a:avLst>
                <a:gd name="adj1" fmla="val 39178"/>
                <a:gd name="adj2" fmla="val 104111"/>
              </a:avLst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8" name="Striped Right Arrow 17"/>
            <p:cNvSpPr/>
            <p:nvPr/>
          </p:nvSpPr>
          <p:spPr bwMode="auto">
            <a:xfrm>
              <a:off x="1528773" y="1386557"/>
              <a:ext cx="745505" cy="165399"/>
            </a:xfrm>
            <a:prstGeom prst="stripedRightArrow">
              <a:avLst>
                <a:gd name="adj1" fmla="val 39178"/>
                <a:gd name="adj2" fmla="val 104111"/>
              </a:avLst>
            </a:prstGeom>
            <a:gradFill flip="none" rotWithShape="1">
              <a:gsLst>
                <a:gs pos="0">
                  <a:srgbClr val="FFC000"/>
                </a:gs>
                <a:gs pos="57000">
                  <a:schemeClr val="accent5">
                    <a:lumMod val="75000"/>
                  </a:schemeClr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Striped Right Arrow 18"/>
            <p:cNvSpPr/>
            <p:nvPr/>
          </p:nvSpPr>
          <p:spPr bwMode="auto">
            <a:xfrm>
              <a:off x="2403113" y="1386557"/>
              <a:ext cx="745505" cy="165399"/>
            </a:xfrm>
            <a:prstGeom prst="stripedRightArrow">
              <a:avLst>
                <a:gd name="adj1" fmla="val 39178"/>
                <a:gd name="adj2" fmla="val 104111"/>
              </a:avLst>
            </a:prstGeom>
            <a:solidFill>
              <a:schemeClr val="accent5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" name="Bent Arrow 19"/>
            <p:cNvSpPr/>
            <p:nvPr/>
          </p:nvSpPr>
          <p:spPr bwMode="auto">
            <a:xfrm rot="10800000">
              <a:off x="3277553" y="2446640"/>
              <a:ext cx="521854" cy="521854"/>
            </a:xfrm>
            <a:prstGeom prst="bentArrow">
              <a:avLst>
                <a:gd name="adj1" fmla="val 13095"/>
                <a:gd name="adj2" fmla="val 14418"/>
                <a:gd name="adj3" fmla="val 25000"/>
                <a:gd name="adj4" fmla="val 43750"/>
              </a:avLst>
            </a:prstGeom>
            <a:gradFill>
              <a:gsLst>
                <a:gs pos="23000">
                  <a:srgbClr val="FFC000"/>
                </a:gs>
                <a:gs pos="66000">
                  <a:schemeClr val="accent5">
                    <a:lumMod val="75000"/>
                  </a:schemeClr>
                </a:gs>
              </a:gsLst>
              <a:lin ang="8100000" scaled="1"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Bent Arrow 20"/>
            <p:cNvSpPr/>
            <p:nvPr/>
          </p:nvSpPr>
          <p:spPr bwMode="auto">
            <a:xfrm rot="16200000">
              <a:off x="918172" y="2410802"/>
              <a:ext cx="521854" cy="521854"/>
            </a:xfrm>
            <a:prstGeom prst="bentArrow">
              <a:avLst>
                <a:gd name="adj1" fmla="val 13095"/>
                <a:gd name="adj2" fmla="val 14418"/>
                <a:gd name="adj3" fmla="val 25000"/>
                <a:gd name="adj4" fmla="val 43750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2" name="Striped Right Arrow 21"/>
            <p:cNvSpPr/>
            <p:nvPr/>
          </p:nvSpPr>
          <p:spPr bwMode="auto">
            <a:xfrm rot="10800000">
              <a:off x="2467611" y="2803095"/>
              <a:ext cx="745505" cy="165399"/>
            </a:xfrm>
            <a:prstGeom prst="stripedRightArrow">
              <a:avLst>
                <a:gd name="adj1" fmla="val 39178"/>
                <a:gd name="adj2" fmla="val 104111"/>
              </a:avLst>
            </a:prstGeom>
            <a:gradFill flip="none" rotWithShape="1">
              <a:gsLst>
                <a:gs pos="0">
                  <a:srgbClr val="FFC000"/>
                </a:gs>
                <a:gs pos="57000">
                  <a:srgbClr val="FF0000"/>
                </a:gs>
              </a:gsLst>
              <a:lin ang="0" scaled="1"/>
              <a:tileRect/>
            </a:gra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3" name="Striped Right Arrow 22"/>
            <p:cNvSpPr/>
            <p:nvPr/>
          </p:nvSpPr>
          <p:spPr bwMode="auto">
            <a:xfrm rot="10800000">
              <a:off x="1592768" y="2807052"/>
              <a:ext cx="745505" cy="165399"/>
            </a:xfrm>
            <a:prstGeom prst="stripedRightArrow">
              <a:avLst>
                <a:gd name="adj1" fmla="val 39178"/>
                <a:gd name="adj2" fmla="val 104111"/>
              </a:avLst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1324405" y="1572665"/>
              <a:ext cx="521854" cy="74551"/>
            </a:xfrm>
            <a:prstGeom prst="rect">
              <a:avLst/>
            </a:prstGeom>
            <a:pattFill prst="dkVert">
              <a:fgClr>
                <a:srgbClr val="0066FF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1980669" y="1572665"/>
              <a:ext cx="745505" cy="74551"/>
            </a:xfrm>
            <a:prstGeom prst="rect">
              <a:avLst/>
            </a:prstGeom>
            <a:pattFill prst="dkVert">
              <a:fgClr>
                <a:srgbClr val="0066FF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2828824" y="1572665"/>
              <a:ext cx="670955" cy="74551"/>
            </a:xfrm>
            <a:prstGeom prst="rect">
              <a:avLst/>
            </a:prstGeom>
            <a:pattFill prst="dkVert">
              <a:fgClr>
                <a:srgbClr val="0066FF"/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pic>
        <p:nvPicPr>
          <p:cNvPr id="48" name="Picture 4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34" y="954153"/>
            <a:ext cx="4241323" cy="21945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9" name="Rectangle 48"/>
          <p:cNvSpPr/>
          <p:nvPr/>
        </p:nvSpPr>
        <p:spPr bwMode="auto">
          <a:xfrm>
            <a:off x="1421879" y="1647463"/>
            <a:ext cx="521854" cy="74551"/>
          </a:xfrm>
          <a:prstGeom prst="rect">
            <a:avLst/>
          </a:prstGeom>
          <a:pattFill prst="dkVert">
            <a:fgClr>
              <a:srgbClr val="0066FF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2078143" y="1647463"/>
            <a:ext cx="745505" cy="74551"/>
          </a:xfrm>
          <a:prstGeom prst="rect">
            <a:avLst/>
          </a:prstGeom>
          <a:pattFill prst="dkVert">
            <a:fgClr>
              <a:srgbClr val="0066FF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2926298" y="1647463"/>
            <a:ext cx="670955" cy="74551"/>
          </a:xfrm>
          <a:prstGeom prst="rect">
            <a:avLst/>
          </a:prstGeom>
          <a:pattFill prst="dkVert">
            <a:fgClr>
              <a:srgbClr val="0066FF"/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598569" y="1232964"/>
            <a:ext cx="10488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 smtClean="0"/>
              <a:t>TES Modules</a:t>
            </a:r>
            <a:endParaRPr lang="en-US" sz="1100" i="1" dirty="0"/>
          </a:p>
        </p:txBody>
      </p:sp>
      <p:cxnSp>
        <p:nvCxnSpPr>
          <p:cNvPr id="53" name="Straight Arrow Connector 52"/>
          <p:cNvCxnSpPr>
            <a:endCxn id="51" idx="0"/>
          </p:cNvCxnSpPr>
          <p:nvPr/>
        </p:nvCxnSpPr>
        <p:spPr bwMode="auto">
          <a:xfrm>
            <a:off x="2046383" y="1447419"/>
            <a:ext cx="1215393" cy="20004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Straight Arrow Connector 53"/>
          <p:cNvCxnSpPr>
            <a:endCxn id="50" idx="0"/>
          </p:cNvCxnSpPr>
          <p:nvPr/>
        </p:nvCxnSpPr>
        <p:spPr bwMode="auto">
          <a:xfrm>
            <a:off x="2046383" y="1444145"/>
            <a:ext cx="404513" cy="2033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5" name="Straight Arrow Connector 54"/>
          <p:cNvCxnSpPr>
            <a:endCxn id="49" idx="0"/>
          </p:cNvCxnSpPr>
          <p:nvPr/>
        </p:nvCxnSpPr>
        <p:spPr bwMode="auto">
          <a:xfrm flipH="1">
            <a:off x="1682806" y="1444145"/>
            <a:ext cx="363577" cy="2033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60" name="Group 59"/>
          <p:cNvGrpSpPr/>
          <p:nvPr/>
        </p:nvGrpSpPr>
        <p:grpSpPr>
          <a:xfrm>
            <a:off x="1471570" y="1772700"/>
            <a:ext cx="431800" cy="822960"/>
            <a:chOff x="5709052" y="1697896"/>
            <a:chExt cx="431800" cy="822960"/>
          </a:xfrm>
        </p:grpSpPr>
        <p:sp>
          <p:nvSpPr>
            <p:cNvPr id="57" name="Down Arrow 56"/>
            <p:cNvSpPr/>
            <p:nvPr/>
          </p:nvSpPr>
          <p:spPr bwMode="auto">
            <a:xfrm>
              <a:off x="5709052" y="1697896"/>
              <a:ext cx="127000" cy="607998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" name="Down Arrow 57"/>
            <p:cNvSpPr/>
            <p:nvPr/>
          </p:nvSpPr>
          <p:spPr bwMode="auto">
            <a:xfrm>
              <a:off x="5861452" y="1697896"/>
              <a:ext cx="127000" cy="82296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9" name="Down Arrow 58"/>
            <p:cNvSpPr/>
            <p:nvPr/>
          </p:nvSpPr>
          <p:spPr bwMode="auto">
            <a:xfrm>
              <a:off x="6013852" y="1697896"/>
              <a:ext cx="127000" cy="607998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226750" y="1772700"/>
            <a:ext cx="431800" cy="822960"/>
            <a:chOff x="5709052" y="1697896"/>
            <a:chExt cx="431800" cy="822960"/>
          </a:xfrm>
        </p:grpSpPr>
        <p:sp>
          <p:nvSpPr>
            <p:cNvPr id="62" name="Down Arrow 61"/>
            <p:cNvSpPr/>
            <p:nvPr/>
          </p:nvSpPr>
          <p:spPr bwMode="auto">
            <a:xfrm>
              <a:off x="5709052" y="1697896"/>
              <a:ext cx="127000" cy="607998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" name="Down Arrow 62"/>
            <p:cNvSpPr/>
            <p:nvPr/>
          </p:nvSpPr>
          <p:spPr bwMode="auto">
            <a:xfrm>
              <a:off x="5861452" y="1697896"/>
              <a:ext cx="127000" cy="82296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Down Arrow 63"/>
            <p:cNvSpPr/>
            <p:nvPr/>
          </p:nvSpPr>
          <p:spPr bwMode="auto">
            <a:xfrm>
              <a:off x="6013852" y="1697896"/>
              <a:ext cx="127000" cy="607998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3011139" y="1772700"/>
            <a:ext cx="431800" cy="822960"/>
            <a:chOff x="5709052" y="1697896"/>
            <a:chExt cx="431800" cy="822960"/>
          </a:xfrm>
        </p:grpSpPr>
        <p:sp>
          <p:nvSpPr>
            <p:cNvPr id="66" name="Down Arrow 65"/>
            <p:cNvSpPr/>
            <p:nvPr/>
          </p:nvSpPr>
          <p:spPr bwMode="auto">
            <a:xfrm>
              <a:off x="5709052" y="1697896"/>
              <a:ext cx="127000" cy="607998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7" name="Down Arrow 66"/>
            <p:cNvSpPr/>
            <p:nvPr/>
          </p:nvSpPr>
          <p:spPr bwMode="auto">
            <a:xfrm>
              <a:off x="5861452" y="1697896"/>
              <a:ext cx="127000" cy="82296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8" name="Down Arrow 67"/>
            <p:cNvSpPr/>
            <p:nvPr/>
          </p:nvSpPr>
          <p:spPr bwMode="auto">
            <a:xfrm>
              <a:off x="6013852" y="1697896"/>
              <a:ext cx="127000" cy="607998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733396" y="3143527"/>
            <a:ext cx="40990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Heat is efficiently removed </a:t>
            </a:r>
            <a:r>
              <a:rPr lang="en-US" sz="1000" i="1" dirty="0" smtClean="0"/>
              <a:t>from TES modules by the chiller fans</a:t>
            </a:r>
            <a:r>
              <a:rPr lang="en-US" sz="1000" i="1" dirty="0" smtClean="0"/>
              <a:t> </a:t>
            </a:r>
            <a:endParaRPr lang="en-US" sz="1000" i="1" dirty="0"/>
          </a:p>
        </p:txBody>
      </p:sp>
      <p:sp>
        <p:nvSpPr>
          <p:cNvPr id="70" name="TextBox 69"/>
          <p:cNvSpPr txBox="1"/>
          <p:nvPr/>
        </p:nvSpPr>
        <p:spPr>
          <a:xfrm>
            <a:off x="403928" y="3148712"/>
            <a:ext cx="42533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/>
              <a:t>Heat rises and is absorbed by TES modules</a:t>
            </a:r>
            <a:endParaRPr lang="en-US" sz="1000" i="1" dirty="0"/>
          </a:p>
        </p:txBody>
      </p:sp>
      <p:grpSp>
        <p:nvGrpSpPr>
          <p:cNvPr id="71" name="Group 70"/>
          <p:cNvGrpSpPr/>
          <p:nvPr/>
        </p:nvGrpSpPr>
        <p:grpSpPr>
          <a:xfrm rot="10800000">
            <a:off x="1555156" y="1799702"/>
            <a:ext cx="431800" cy="1291760"/>
            <a:chOff x="5709052" y="1697896"/>
            <a:chExt cx="431800" cy="822960"/>
          </a:xfrm>
          <a:solidFill>
            <a:srgbClr val="FF0000"/>
          </a:solidFill>
        </p:grpSpPr>
        <p:sp>
          <p:nvSpPr>
            <p:cNvPr id="72" name="Down Arrow 71"/>
            <p:cNvSpPr/>
            <p:nvPr/>
          </p:nvSpPr>
          <p:spPr bwMode="auto">
            <a:xfrm>
              <a:off x="5709052" y="1697896"/>
              <a:ext cx="127000" cy="607998"/>
            </a:xfrm>
            <a:prstGeom prst="downArrow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3" name="Down Arrow 72"/>
            <p:cNvSpPr/>
            <p:nvPr/>
          </p:nvSpPr>
          <p:spPr bwMode="auto">
            <a:xfrm>
              <a:off x="5861452" y="1697896"/>
              <a:ext cx="127000" cy="822960"/>
            </a:xfrm>
            <a:prstGeom prst="downArrow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4" name="Down Arrow 73"/>
            <p:cNvSpPr/>
            <p:nvPr/>
          </p:nvSpPr>
          <p:spPr bwMode="auto">
            <a:xfrm>
              <a:off x="6013852" y="1697896"/>
              <a:ext cx="127000" cy="607998"/>
            </a:xfrm>
            <a:prstGeom prst="downArrow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 rot="10800000">
            <a:off x="2324004" y="1788822"/>
            <a:ext cx="431800" cy="1291760"/>
            <a:chOff x="5709052" y="1697896"/>
            <a:chExt cx="431800" cy="822960"/>
          </a:xfrm>
          <a:solidFill>
            <a:srgbClr val="FF0000"/>
          </a:solidFill>
        </p:grpSpPr>
        <p:sp>
          <p:nvSpPr>
            <p:cNvPr id="77" name="Down Arrow 76"/>
            <p:cNvSpPr/>
            <p:nvPr/>
          </p:nvSpPr>
          <p:spPr bwMode="auto">
            <a:xfrm>
              <a:off x="5709052" y="1697896"/>
              <a:ext cx="127000" cy="607998"/>
            </a:xfrm>
            <a:prstGeom prst="downArrow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8" name="Down Arrow 77"/>
            <p:cNvSpPr/>
            <p:nvPr/>
          </p:nvSpPr>
          <p:spPr bwMode="auto">
            <a:xfrm>
              <a:off x="5861452" y="1697896"/>
              <a:ext cx="127000" cy="822960"/>
            </a:xfrm>
            <a:prstGeom prst="downArrow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9" name="Down Arrow 78"/>
            <p:cNvSpPr/>
            <p:nvPr/>
          </p:nvSpPr>
          <p:spPr bwMode="auto">
            <a:xfrm>
              <a:off x="6013852" y="1697896"/>
              <a:ext cx="127000" cy="607998"/>
            </a:xfrm>
            <a:prstGeom prst="downArrow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 rot="10800000">
            <a:off x="3086451" y="1776018"/>
            <a:ext cx="431800" cy="1291760"/>
            <a:chOff x="5709052" y="1697896"/>
            <a:chExt cx="431800" cy="822960"/>
          </a:xfrm>
          <a:solidFill>
            <a:srgbClr val="FF0000"/>
          </a:solidFill>
        </p:grpSpPr>
        <p:sp>
          <p:nvSpPr>
            <p:cNvPr id="81" name="Down Arrow 80"/>
            <p:cNvSpPr/>
            <p:nvPr/>
          </p:nvSpPr>
          <p:spPr bwMode="auto">
            <a:xfrm>
              <a:off x="5709052" y="1697896"/>
              <a:ext cx="127000" cy="607998"/>
            </a:xfrm>
            <a:prstGeom prst="downArrow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2" name="Down Arrow 81"/>
            <p:cNvSpPr/>
            <p:nvPr/>
          </p:nvSpPr>
          <p:spPr bwMode="auto">
            <a:xfrm>
              <a:off x="5861452" y="1697896"/>
              <a:ext cx="127000" cy="822960"/>
            </a:xfrm>
            <a:prstGeom prst="downArrow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3" name="Down Arrow 82"/>
            <p:cNvSpPr/>
            <p:nvPr/>
          </p:nvSpPr>
          <p:spPr bwMode="auto">
            <a:xfrm>
              <a:off x="6013852" y="1697896"/>
              <a:ext cx="127000" cy="607998"/>
            </a:xfrm>
            <a:prstGeom prst="downArrow">
              <a:avLst/>
            </a:prstGeom>
            <a:grpFill/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 rot="5400000">
            <a:off x="7678648" y="2222490"/>
            <a:ext cx="769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bg1"/>
                </a:solidFill>
              </a:rPr>
              <a:t>Air flow</a:t>
            </a:r>
            <a:endParaRPr lang="en-US" sz="1100" i="1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898214" y="1201198"/>
            <a:ext cx="10803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bg1"/>
                </a:solidFill>
              </a:rPr>
              <a:t>TES Modules</a:t>
            </a:r>
            <a:endParaRPr lang="en-US" sz="1000" i="1" dirty="0">
              <a:solidFill>
                <a:schemeClr val="bg1"/>
              </a:solidFill>
            </a:endParaRPr>
          </a:p>
        </p:txBody>
      </p:sp>
      <p:cxnSp>
        <p:nvCxnSpPr>
          <p:cNvPr id="86" name="Straight Arrow Connector 85"/>
          <p:cNvCxnSpPr/>
          <p:nvPr/>
        </p:nvCxnSpPr>
        <p:spPr bwMode="auto">
          <a:xfrm>
            <a:off x="7399596" y="1385655"/>
            <a:ext cx="141319" cy="26291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7" name="Straight Arrow Connector 86"/>
          <p:cNvCxnSpPr/>
          <p:nvPr/>
        </p:nvCxnSpPr>
        <p:spPr bwMode="auto">
          <a:xfrm flipH="1">
            <a:off x="6557079" y="1385655"/>
            <a:ext cx="848450" cy="3136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88" name="TextBox 87"/>
          <p:cNvSpPr txBox="1"/>
          <p:nvPr/>
        </p:nvSpPr>
        <p:spPr>
          <a:xfrm rot="16200000">
            <a:off x="4978625" y="2073874"/>
            <a:ext cx="769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bg1"/>
                </a:solidFill>
              </a:rPr>
              <a:t>Air flow</a:t>
            </a:r>
            <a:endParaRPr lang="en-US" sz="1100" i="1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48687" y="1116397"/>
            <a:ext cx="7699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bg1"/>
                </a:solidFill>
              </a:rPr>
              <a:t>Air flow</a:t>
            </a:r>
            <a:endParaRPr lang="en-US" sz="11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86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1">
  <a:themeElements>
    <a:clrScheme name="AL1 3">
      <a:dk1>
        <a:srgbClr val="3F3F3F"/>
      </a:dk1>
      <a:lt1>
        <a:srgbClr val="FFFFFF"/>
      </a:lt1>
      <a:dk2>
        <a:srgbClr val="425B72"/>
      </a:dk2>
      <a:lt2>
        <a:srgbClr val="888888"/>
      </a:lt2>
      <a:accent1>
        <a:srgbClr val="89B2D3"/>
      </a:accent1>
      <a:accent2>
        <a:srgbClr val="C0C0C0"/>
      </a:accent2>
      <a:accent3>
        <a:srgbClr val="FFFFFF"/>
      </a:accent3>
      <a:accent4>
        <a:srgbClr val="343434"/>
      </a:accent4>
      <a:accent5>
        <a:srgbClr val="C4D5E6"/>
      </a:accent5>
      <a:accent6>
        <a:srgbClr val="AEAEAE"/>
      </a:accent6>
      <a:hlink>
        <a:srgbClr val="1F3A51"/>
      </a:hlink>
      <a:folHlink>
        <a:srgbClr val="35668E"/>
      </a:folHlink>
    </a:clrScheme>
    <a:fontScheme name="AL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AL1 1">
        <a:dk1>
          <a:srgbClr val="3F3F3F"/>
        </a:dk1>
        <a:lt1>
          <a:srgbClr val="FFFFFF"/>
        </a:lt1>
        <a:dk2>
          <a:srgbClr val="FDE48B"/>
        </a:dk2>
        <a:lt2>
          <a:srgbClr val="888888"/>
        </a:lt2>
        <a:accent1>
          <a:srgbClr val="7FABD2"/>
        </a:accent1>
        <a:accent2>
          <a:srgbClr val="FCC917"/>
        </a:accent2>
        <a:accent3>
          <a:srgbClr val="FFFFFF"/>
        </a:accent3>
        <a:accent4>
          <a:srgbClr val="343434"/>
        </a:accent4>
        <a:accent5>
          <a:srgbClr val="C0D2E5"/>
        </a:accent5>
        <a:accent6>
          <a:srgbClr val="E4B614"/>
        </a:accent6>
        <a:hlink>
          <a:srgbClr val="BFD5E9"/>
        </a:hlink>
        <a:folHlink>
          <a:srgbClr val="7BBE4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1 2">
        <a:dk1>
          <a:srgbClr val="3F3F3F"/>
        </a:dk1>
        <a:lt1>
          <a:srgbClr val="FFFFFF"/>
        </a:lt1>
        <a:dk2>
          <a:srgbClr val="FDE48B"/>
        </a:dk2>
        <a:lt2>
          <a:srgbClr val="888888"/>
        </a:lt2>
        <a:accent1>
          <a:srgbClr val="99BCDB"/>
        </a:accent1>
        <a:accent2>
          <a:srgbClr val="C0C0C0"/>
        </a:accent2>
        <a:accent3>
          <a:srgbClr val="FFFFFF"/>
        </a:accent3>
        <a:accent4>
          <a:srgbClr val="343434"/>
        </a:accent4>
        <a:accent5>
          <a:srgbClr val="CADAEA"/>
        </a:accent5>
        <a:accent6>
          <a:srgbClr val="AEAEAE"/>
        </a:accent6>
        <a:hlink>
          <a:srgbClr val="30608C"/>
        </a:hlink>
        <a:folHlink>
          <a:srgbClr val="4D94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1 3">
        <a:dk1>
          <a:srgbClr val="3F3F3F"/>
        </a:dk1>
        <a:lt1>
          <a:srgbClr val="FFFFFF"/>
        </a:lt1>
        <a:dk2>
          <a:srgbClr val="425B72"/>
        </a:dk2>
        <a:lt2>
          <a:srgbClr val="888888"/>
        </a:lt2>
        <a:accent1>
          <a:srgbClr val="89B2D3"/>
        </a:accent1>
        <a:accent2>
          <a:srgbClr val="C0C0C0"/>
        </a:accent2>
        <a:accent3>
          <a:srgbClr val="FFFFFF"/>
        </a:accent3>
        <a:accent4>
          <a:srgbClr val="343434"/>
        </a:accent4>
        <a:accent5>
          <a:srgbClr val="C4D5E6"/>
        </a:accent5>
        <a:accent6>
          <a:srgbClr val="AEAEAE"/>
        </a:accent6>
        <a:hlink>
          <a:srgbClr val="1F3A51"/>
        </a:hlink>
        <a:folHlink>
          <a:srgbClr val="35668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1 4">
        <a:dk1>
          <a:srgbClr val="3F3F3F"/>
        </a:dk1>
        <a:lt1>
          <a:srgbClr val="FFFFFF"/>
        </a:lt1>
        <a:dk2>
          <a:srgbClr val="425B72"/>
        </a:dk2>
        <a:lt2>
          <a:srgbClr val="888888"/>
        </a:lt2>
        <a:accent1>
          <a:srgbClr val="89B2D3"/>
        </a:accent1>
        <a:accent2>
          <a:srgbClr val="C0C0C0"/>
        </a:accent2>
        <a:accent3>
          <a:srgbClr val="FFFFFF"/>
        </a:accent3>
        <a:accent4>
          <a:srgbClr val="343434"/>
        </a:accent4>
        <a:accent5>
          <a:srgbClr val="C4D5E6"/>
        </a:accent5>
        <a:accent6>
          <a:srgbClr val="AEAEAE"/>
        </a:accent6>
        <a:hlink>
          <a:srgbClr val="FFFF99"/>
        </a:hlink>
        <a:folHlink>
          <a:srgbClr val="99FF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44029</TotalTime>
  <Words>89</Words>
  <Application>Microsoft Office PowerPoint</Application>
  <PresentationFormat>On-screen Show (4:3)</PresentationFormat>
  <Paragraphs>44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MS PGothic</vt:lpstr>
      <vt:lpstr>Arial</vt:lpstr>
      <vt:lpstr>Arial Black</vt:lpstr>
      <vt:lpstr>Calibri</vt:lpstr>
      <vt:lpstr>Credit Suisse Type Roman</vt:lpstr>
      <vt:lpstr>Wingdings</vt:lpstr>
      <vt:lpstr>AL1</vt:lpstr>
      <vt:lpstr>Viking Cold Technology – How it works</vt:lpstr>
    </vt:vector>
  </TitlesOfParts>
  <Company>Clarksons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goes here Subhead 24pt Arial</dc:title>
  <dc:creator>JMB;MD</dc:creator>
  <cp:lastModifiedBy>mike crisman</cp:lastModifiedBy>
  <cp:revision>1923</cp:revision>
  <cp:lastPrinted>2016-04-21T20:46:48Z</cp:lastPrinted>
  <dcterms:created xsi:type="dcterms:W3CDTF">2008-06-10T17:51:53Z</dcterms:created>
  <dcterms:modified xsi:type="dcterms:W3CDTF">2016-04-21T20:56:03Z</dcterms:modified>
</cp:coreProperties>
</file>